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90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AD42E8BA-7EFE-4567-9365-8821298BEBA5}"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434EA-FB2C-4908-8532-35B7D9AEA61C}"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542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2E8BA-7EFE-4567-9365-8821298BEBA5}"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434EA-FB2C-4908-8532-35B7D9AEA61C}" type="slidenum">
              <a:rPr lang="en-US" smtClean="0"/>
              <a:t>‹#›</a:t>
            </a:fld>
            <a:endParaRPr lang="en-US"/>
          </a:p>
        </p:txBody>
      </p:sp>
    </p:spTree>
    <p:extLst>
      <p:ext uri="{BB962C8B-B14F-4D97-AF65-F5344CB8AC3E}">
        <p14:creationId xmlns:p14="http://schemas.microsoft.com/office/powerpoint/2010/main" val="490806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2E8BA-7EFE-4567-9365-8821298BEBA5}"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434EA-FB2C-4908-8532-35B7D9AEA61C}"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33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2E8BA-7EFE-4567-9365-8821298BEBA5}"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434EA-FB2C-4908-8532-35B7D9AEA61C}" type="slidenum">
              <a:rPr lang="en-US" smtClean="0"/>
              <a:t>‹#›</a:t>
            </a:fld>
            <a:endParaRPr lang="en-US"/>
          </a:p>
        </p:txBody>
      </p:sp>
    </p:spTree>
    <p:extLst>
      <p:ext uri="{BB962C8B-B14F-4D97-AF65-F5344CB8AC3E}">
        <p14:creationId xmlns:p14="http://schemas.microsoft.com/office/powerpoint/2010/main" val="180412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42E8BA-7EFE-4567-9365-8821298BEBA5}"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434EA-FB2C-4908-8532-35B7D9AEA61C}"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20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42E8BA-7EFE-4567-9365-8821298BEBA5}"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434EA-FB2C-4908-8532-35B7D9AEA61C}" type="slidenum">
              <a:rPr lang="en-US" smtClean="0"/>
              <a:t>‹#›</a:t>
            </a:fld>
            <a:endParaRPr lang="en-US"/>
          </a:p>
        </p:txBody>
      </p:sp>
    </p:spTree>
    <p:extLst>
      <p:ext uri="{BB962C8B-B14F-4D97-AF65-F5344CB8AC3E}">
        <p14:creationId xmlns:p14="http://schemas.microsoft.com/office/powerpoint/2010/main" val="266540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42E8BA-7EFE-4567-9365-8821298BEBA5}" type="datetimeFigureOut">
              <a:rPr lang="en-US" smtClean="0"/>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C434EA-FB2C-4908-8532-35B7D9AEA61C}" type="slidenum">
              <a:rPr lang="en-US" smtClean="0"/>
              <a:t>‹#›</a:t>
            </a:fld>
            <a:endParaRPr lang="en-US"/>
          </a:p>
        </p:txBody>
      </p:sp>
    </p:spTree>
    <p:extLst>
      <p:ext uri="{BB962C8B-B14F-4D97-AF65-F5344CB8AC3E}">
        <p14:creationId xmlns:p14="http://schemas.microsoft.com/office/powerpoint/2010/main" val="1092664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42E8BA-7EFE-4567-9365-8821298BEBA5}" type="datetimeFigureOut">
              <a:rPr lang="en-US" smtClean="0"/>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C434EA-FB2C-4908-8532-35B7D9AEA61C}" type="slidenum">
              <a:rPr lang="en-US" smtClean="0"/>
              <a:t>‹#›</a:t>
            </a:fld>
            <a:endParaRPr lang="en-US"/>
          </a:p>
        </p:txBody>
      </p:sp>
    </p:spTree>
    <p:extLst>
      <p:ext uri="{BB962C8B-B14F-4D97-AF65-F5344CB8AC3E}">
        <p14:creationId xmlns:p14="http://schemas.microsoft.com/office/powerpoint/2010/main" val="141424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2E8BA-7EFE-4567-9365-8821298BEBA5}" type="datetimeFigureOut">
              <a:rPr lang="en-US" smtClean="0"/>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C434EA-FB2C-4908-8532-35B7D9AEA61C}" type="slidenum">
              <a:rPr lang="en-US" smtClean="0"/>
              <a:t>‹#›</a:t>
            </a:fld>
            <a:endParaRPr lang="en-US"/>
          </a:p>
        </p:txBody>
      </p:sp>
    </p:spTree>
    <p:extLst>
      <p:ext uri="{BB962C8B-B14F-4D97-AF65-F5344CB8AC3E}">
        <p14:creationId xmlns:p14="http://schemas.microsoft.com/office/powerpoint/2010/main" val="1638933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42E8BA-7EFE-4567-9365-8821298BEBA5}"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434EA-FB2C-4908-8532-35B7D9AEA61C}" type="slidenum">
              <a:rPr lang="en-US" smtClean="0"/>
              <a:t>‹#›</a:t>
            </a:fld>
            <a:endParaRPr lang="en-US"/>
          </a:p>
        </p:txBody>
      </p:sp>
    </p:spTree>
    <p:extLst>
      <p:ext uri="{BB962C8B-B14F-4D97-AF65-F5344CB8AC3E}">
        <p14:creationId xmlns:p14="http://schemas.microsoft.com/office/powerpoint/2010/main" val="342121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D42E8BA-7EFE-4567-9365-8821298BEBA5}"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434EA-FB2C-4908-8532-35B7D9AEA61C}"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895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D42E8BA-7EFE-4567-9365-8821298BEBA5}" type="datetimeFigureOut">
              <a:rPr lang="en-US" smtClean="0"/>
              <a:t>8/3/2023</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8C434EA-FB2C-4908-8532-35B7D9AEA61C}" type="slidenum">
              <a:rPr lang="en-US" smtClean="0"/>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295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descr="Floating Numbers And Letters On Top Of A Book">
            <a:extLst>
              <a:ext uri="{FF2B5EF4-FFF2-40B4-BE49-F238E27FC236}">
                <a16:creationId xmlns:a16="http://schemas.microsoft.com/office/drawing/2014/main" id="{254C6BBA-F995-F22E-1B5F-1D02B227E09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7270" r="17516" b="-1"/>
          <a:stretch/>
        </p:blipFill>
        <p:spPr>
          <a:xfrm>
            <a:off x="-2285" y="10"/>
            <a:ext cx="9143999" cy="6857990"/>
          </a:xfrm>
          <a:prstGeom prst="rect">
            <a:avLst/>
          </a:prstGeom>
        </p:spPr>
      </p:pic>
      <p:sp>
        <p:nvSpPr>
          <p:cNvPr id="2" name="Title 1"/>
          <p:cNvSpPr>
            <a:spLocks noGrp="1"/>
          </p:cNvSpPr>
          <p:nvPr>
            <p:ph type="ctrTitle"/>
          </p:nvPr>
        </p:nvSpPr>
        <p:spPr>
          <a:xfrm>
            <a:off x="822960" y="325550"/>
            <a:ext cx="7543800" cy="3574778"/>
          </a:xfrm>
          <a:effectLst>
            <a:outerShdw blurRad="50800" dist="38100" dir="2700000" algn="tl" rotWithShape="0">
              <a:prstClr val="black">
                <a:alpha val="40000"/>
              </a:prstClr>
            </a:outerShdw>
          </a:effectLst>
        </p:spPr>
        <p:txBody>
          <a:bodyPr>
            <a:normAutofit/>
          </a:bodyPr>
          <a:lstStyle/>
          <a:p>
            <a:r>
              <a:rPr lang="en-US" sz="4500">
                <a:solidFill>
                  <a:srgbClr val="FFFFFF"/>
                </a:solidFill>
              </a:rPr>
              <a:t>Literary Criticism </a:t>
            </a:r>
            <a:br>
              <a:rPr lang="en-US" sz="4500">
                <a:solidFill>
                  <a:srgbClr val="FFFFFF"/>
                </a:solidFill>
              </a:rPr>
            </a:br>
            <a:r>
              <a:rPr lang="en-US" sz="4500">
                <a:solidFill>
                  <a:srgbClr val="FFFFFF"/>
                </a:solidFill>
              </a:rPr>
              <a:t>(BA-TY)</a:t>
            </a:r>
          </a:p>
        </p:txBody>
      </p:sp>
      <p:sp>
        <p:nvSpPr>
          <p:cNvPr id="3" name="Subtitle 2"/>
          <p:cNvSpPr>
            <a:spLocks noGrp="1"/>
          </p:cNvSpPr>
          <p:nvPr>
            <p:ph type="subTitle" idx="1"/>
          </p:nvPr>
        </p:nvSpPr>
        <p:spPr>
          <a:xfrm>
            <a:off x="825038" y="4072043"/>
            <a:ext cx="7543800" cy="1282707"/>
          </a:xfrm>
          <a:effectLst>
            <a:outerShdw blurRad="50800" dist="38100" dir="2700000" algn="tl" rotWithShape="0">
              <a:prstClr val="black">
                <a:alpha val="40000"/>
              </a:prstClr>
            </a:outerShdw>
          </a:effectLst>
        </p:spPr>
        <p:txBody>
          <a:bodyPr>
            <a:normAutofit/>
          </a:bodyPr>
          <a:lstStyle/>
          <a:p>
            <a:pPr>
              <a:lnSpc>
                <a:spcPct val="90000"/>
              </a:lnSpc>
            </a:pPr>
            <a:r>
              <a:rPr lang="en-US" sz="2500">
                <a:solidFill>
                  <a:srgbClr val="FFFFFF"/>
                </a:solidFill>
              </a:rPr>
              <a:t>Dr. Nirmala S. Padmavat</a:t>
            </a:r>
          </a:p>
          <a:p>
            <a:pPr>
              <a:lnSpc>
                <a:spcPct val="90000"/>
              </a:lnSpc>
            </a:pPr>
            <a:r>
              <a:rPr lang="en-US" sz="2500">
                <a:solidFill>
                  <a:srgbClr val="FFFFFF"/>
                </a:solidFill>
              </a:rPr>
              <a:t>Director, IQAC</a:t>
            </a:r>
          </a:p>
          <a:p>
            <a:pPr>
              <a:lnSpc>
                <a:spcPct val="90000"/>
              </a:lnSpc>
            </a:pPr>
            <a:r>
              <a:rPr lang="en-US" sz="2500">
                <a:solidFill>
                  <a:srgbClr val="FFFFFF"/>
                </a:solidFill>
              </a:rPr>
              <a:t>Nutan Mahavidyalaya, Selu</a:t>
            </a:r>
          </a:p>
        </p:txBody>
      </p:sp>
    </p:spTree>
    <p:extLst>
      <p:ext uri="{BB962C8B-B14F-4D97-AF65-F5344CB8AC3E}">
        <p14:creationId xmlns:p14="http://schemas.microsoft.com/office/powerpoint/2010/main" val="74924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4" descr="Open book">
            <a:extLst>
              <a:ext uri="{FF2B5EF4-FFF2-40B4-BE49-F238E27FC236}">
                <a16:creationId xmlns:a16="http://schemas.microsoft.com/office/drawing/2014/main" id="{EA423AE7-A807-E2E7-CC1A-DE38F1F6139E}"/>
              </a:ext>
            </a:extLst>
          </p:cNvPr>
          <p:cNvPicPr>
            <a:picLocks noChangeAspect="1"/>
          </p:cNvPicPr>
          <p:nvPr/>
        </p:nvPicPr>
        <p:blipFill rotWithShape="1">
          <a:blip r:embed="rId2"/>
          <a:srcRect t="9091" r="19091"/>
          <a:stretch/>
        </p:blipFill>
        <p:spPr>
          <a:xfrm>
            <a:off x="20" y="10"/>
            <a:ext cx="9143980" cy="6857990"/>
          </a:xfrm>
          <a:prstGeom prst="rect">
            <a:avLst/>
          </a:prstGeom>
        </p:spPr>
      </p:pic>
      <p:sp>
        <p:nvSpPr>
          <p:cNvPr id="21" name="Rectangle 20">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768096" y="585216"/>
            <a:ext cx="4550112" cy="1499616"/>
          </a:xfrm>
        </p:spPr>
        <p:txBody>
          <a:bodyPr>
            <a:normAutofit/>
          </a:bodyPr>
          <a:lstStyle/>
          <a:p>
            <a:r>
              <a:rPr lang="en-US" b="1">
                <a:solidFill>
                  <a:srgbClr val="000000"/>
                </a:solidFill>
              </a:rPr>
              <a:t>Judgment and Taste</a:t>
            </a:r>
            <a:endParaRPr lang="en-US">
              <a:solidFill>
                <a:srgbClr val="000000"/>
              </a:solidFill>
            </a:endParaRPr>
          </a:p>
        </p:txBody>
      </p:sp>
      <p:cxnSp>
        <p:nvCxnSpPr>
          <p:cNvPr id="23" name="Straight Connector 22">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68096" y="2286000"/>
            <a:ext cx="4550112" cy="4023360"/>
          </a:xfrm>
        </p:spPr>
        <p:txBody>
          <a:bodyPr>
            <a:normAutofit/>
          </a:bodyPr>
          <a:lstStyle/>
          <a:p>
            <a:r>
              <a:rPr lang="en-US">
                <a:solidFill>
                  <a:srgbClr val="000000"/>
                </a:solidFill>
              </a:rPr>
              <a:t>Dryden argued that literary criticism required a cultivated sense of judgment and taste. He believed that a critic should have a comprehensive understanding of literature, rhetoric, and human nature to make sound assessments of literary works.</a:t>
            </a:r>
          </a:p>
          <a:p>
            <a:endParaRPr lang="en-US">
              <a:solidFill>
                <a:srgbClr val="000000"/>
              </a:solidFill>
            </a:endParaRPr>
          </a:p>
        </p:txBody>
      </p:sp>
    </p:spTree>
    <p:extLst>
      <p:ext uri="{BB962C8B-B14F-4D97-AF65-F5344CB8AC3E}">
        <p14:creationId xmlns:p14="http://schemas.microsoft.com/office/powerpoint/2010/main" val="676788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32DC26D-8B9B-4CC1-B3CC-D3EA0FB16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 writing on music sheet">
            <a:extLst>
              <a:ext uri="{FF2B5EF4-FFF2-40B4-BE49-F238E27FC236}">
                <a16:creationId xmlns:a16="http://schemas.microsoft.com/office/drawing/2014/main" id="{2136C66D-7129-7F8F-B9D9-308F1D87737B}"/>
              </a:ext>
            </a:extLst>
          </p:cNvPr>
          <p:cNvPicPr>
            <a:picLocks noChangeAspect="1"/>
          </p:cNvPicPr>
          <p:nvPr/>
        </p:nvPicPr>
        <p:blipFill rotWithShape="1">
          <a:blip r:embed="rId2">
            <a:duotone>
              <a:schemeClr val="bg2">
                <a:shade val="45000"/>
                <a:satMod val="135000"/>
              </a:schemeClr>
              <a:prstClr val="white"/>
            </a:duotone>
            <a:alphaModFix amt="35000"/>
          </a:blip>
          <a:srcRect l="6957" r="4064" b="-2"/>
          <a:stretch/>
        </p:blipFill>
        <p:spPr>
          <a:xfrm>
            <a:off x="20" y="-1"/>
            <a:ext cx="9141694" cy="6858000"/>
          </a:xfrm>
          <a:prstGeom prst="rect">
            <a:avLst/>
          </a:prstGeom>
        </p:spPr>
      </p:pic>
      <p:sp>
        <p:nvSpPr>
          <p:cNvPr id="2" name="Title 1"/>
          <p:cNvSpPr>
            <a:spLocks noGrp="1"/>
          </p:cNvSpPr>
          <p:nvPr>
            <p:ph type="title"/>
          </p:nvPr>
        </p:nvSpPr>
        <p:spPr>
          <a:xfrm>
            <a:off x="482600" y="643467"/>
            <a:ext cx="2763328" cy="5571066"/>
          </a:xfrm>
        </p:spPr>
        <p:txBody>
          <a:bodyPr>
            <a:normAutofit/>
          </a:bodyPr>
          <a:lstStyle/>
          <a:p>
            <a:pPr algn="r"/>
            <a:r>
              <a:rPr lang="en-US" sz="3700" b="1"/>
              <a:t>Comparative Analysis</a:t>
            </a:r>
            <a:endParaRPr lang="en-US" sz="3700"/>
          </a:p>
        </p:txBody>
      </p:sp>
      <p:cxnSp>
        <p:nvCxnSpPr>
          <p:cNvPr id="12" name="Straight Connector 11">
            <a:extLst>
              <a:ext uri="{FF2B5EF4-FFF2-40B4-BE49-F238E27FC236}">
                <a16:creationId xmlns:a16="http://schemas.microsoft.com/office/drawing/2014/main" id="{FBB7ADC3-53A0-44F2-914A-78CADAF33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233" y="1828800"/>
            <a:ext cx="0" cy="3200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28528" y="643467"/>
            <a:ext cx="4930584" cy="5571066"/>
          </a:xfrm>
        </p:spPr>
        <p:txBody>
          <a:bodyPr anchor="ctr">
            <a:normAutofit/>
          </a:bodyPr>
          <a:lstStyle/>
          <a:p>
            <a:r>
              <a:rPr lang="en-US"/>
              <a:t>In "An Essay of Dramatic Poesy," Dryden uses comparative analysis to evaluate various dramatic forms, including ancient Greek drama and the contemporary French and English plays. He discusses the strengths and weaknesses of each form, highlighting their distinct qualities.</a:t>
            </a:r>
          </a:p>
          <a:p>
            <a:endParaRPr lang="en-US"/>
          </a:p>
        </p:txBody>
      </p:sp>
    </p:spTree>
    <p:extLst>
      <p:ext uri="{BB962C8B-B14F-4D97-AF65-F5344CB8AC3E}">
        <p14:creationId xmlns:p14="http://schemas.microsoft.com/office/powerpoint/2010/main" val="146958937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22131" y="552160"/>
            <a:ext cx="4385836" cy="1046671"/>
          </a:xfrm>
        </p:spPr>
        <p:txBody>
          <a:bodyPr>
            <a:normAutofit/>
          </a:bodyPr>
          <a:lstStyle/>
          <a:p>
            <a:r>
              <a:rPr lang="en-US" sz="2400" b="1"/>
              <a:t>Favoring Shakespeare</a:t>
            </a:r>
            <a:endParaRPr lang="en-US" sz="2400"/>
          </a:p>
        </p:txBody>
      </p:sp>
      <p:sp>
        <p:nvSpPr>
          <p:cNvPr id="3" name="Content Placeholder 2"/>
          <p:cNvSpPr>
            <a:spLocks noGrp="1"/>
          </p:cNvSpPr>
          <p:nvPr>
            <p:ph idx="1"/>
          </p:nvPr>
        </p:nvSpPr>
        <p:spPr>
          <a:xfrm>
            <a:off x="3922132" y="2551558"/>
            <a:ext cx="4385835" cy="3347879"/>
          </a:xfrm>
        </p:spPr>
        <p:txBody>
          <a:bodyPr anchor="ctr">
            <a:normAutofit/>
          </a:bodyPr>
          <a:lstStyle/>
          <a:p>
            <a:r>
              <a:rPr lang="en-US" sz="1700"/>
              <a:t>Dryden expressed his admiration for William Shakespeare and praised his plays for their imaginative depth, rich characterization, and universal appeal. He considered Shakespeare to be the greatest playwright and poet in the English language.</a:t>
            </a:r>
          </a:p>
        </p:txBody>
      </p:sp>
      <p:pic>
        <p:nvPicPr>
          <p:cNvPr id="5" name="Picture 4" descr="A calculus formula">
            <a:extLst>
              <a:ext uri="{FF2B5EF4-FFF2-40B4-BE49-F238E27FC236}">
                <a16:creationId xmlns:a16="http://schemas.microsoft.com/office/drawing/2014/main" id="{857643CF-59E6-1B4D-7144-2703E220C10E}"/>
              </a:ext>
            </a:extLst>
          </p:cNvPr>
          <p:cNvPicPr>
            <a:picLocks noChangeAspect="1"/>
          </p:cNvPicPr>
          <p:nvPr/>
        </p:nvPicPr>
        <p:blipFill rotWithShape="1">
          <a:blip r:embed="rId2"/>
          <a:srcRect l="31459" r="37502" b="-1"/>
          <a:stretch/>
        </p:blipFill>
        <p:spPr>
          <a:xfrm>
            <a:off x="-9488" y="10"/>
            <a:ext cx="3188969" cy="6857991"/>
          </a:xfrm>
          <a:prstGeom prst="rect">
            <a:avLst/>
          </a:prstGeom>
        </p:spPr>
      </p:pic>
    </p:spTree>
    <p:extLst>
      <p:ext uri="{BB962C8B-B14F-4D97-AF65-F5344CB8AC3E}">
        <p14:creationId xmlns:p14="http://schemas.microsoft.com/office/powerpoint/2010/main" val="3662001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22131" y="552160"/>
            <a:ext cx="4385836" cy="1046671"/>
          </a:xfrm>
        </p:spPr>
        <p:txBody>
          <a:bodyPr>
            <a:normAutofit/>
          </a:bodyPr>
          <a:lstStyle/>
          <a:p>
            <a:r>
              <a:rPr lang="en-US" sz="2400" b="1"/>
              <a:t>The Role of the Poet and Playwright</a:t>
            </a:r>
            <a:endParaRPr lang="en-US" sz="2400"/>
          </a:p>
        </p:txBody>
      </p:sp>
      <p:sp>
        <p:nvSpPr>
          <p:cNvPr id="3" name="Content Placeholder 2"/>
          <p:cNvSpPr>
            <a:spLocks noGrp="1"/>
          </p:cNvSpPr>
          <p:nvPr>
            <p:ph idx="1"/>
          </p:nvPr>
        </p:nvSpPr>
        <p:spPr>
          <a:xfrm>
            <a:off x="3922132" y="2551558"/>
            <a:ext cx="4385835" cy="3347879"/>
          </a:xfrm>
        </p:spPr>
        <p:txBody>
          <a:bodyPr anchor="ctr">
            <a:normAutofit/>
          </a:bodyPr>
          <a:lstStyle/>
          <a:p>
            <a:r>
              <a:rPr lang="en-US" sz="1700"/>
              <a:t>Dryden saw the poet and playwright as important figures in society, possessing the ability to influence and entertain the audience while also conveying moral and philosophical ideas. He believed that poets should combine creative imagination with skillful craftsmanship.</a:t>
            </a:r>
          </a:p>
        </p:txBody>
      </p:sp>
      <p:pic>
        <p:nvPicPr>
          <p:cNvPr id="5" name="Picture 4" descr="Lock with a love heart">
            <a:extLst>
              <a:ext uri="{FF2B5EF4-FFF2-40B4-BE49-F238E27FC236}">
                <a16:creationId xmlns:a16="http://schemas.microsoft.com/office/drawing/2014/main" id="{F503275A-15B0-4632-B41D-52C45F2344E3}"/>
              </a:ext>
            </a:extLst>
          </p:cNvPr>
          <p:cNvPicPr>
            <a:picLocks noChangeAspect="1"/>
          </p:cNvPicPr>
          <p:nvPr/>
        </p:nvPicPr>
        <p:blipFill rotWithShape="1">
          <a:blip r:embed="rId2"/>
          <a:srcRect l="37197" r="36647"/>
          <a:stretch/>
        </p:blipFill>
        <p:spPr>
          <a:xfrm>
            <a:off x="-9488" y="10"/>
            <a:ext cx="3188969" cy="6857991"/>
          </a:xfrm>
          <a:prstGeom prst="rect">
            <a:avLst/>
          </a:prstGeom>
        </p:spPr>
      </p:pic>
    </p:spTree>
    <p:extLst>
      <p:ext uri="{BB962C8B-B14F-4D97-AF65-F5344CB8AC3E}">
        <p14:creationId xmlns:p14="http://schemas.microsoft.com/office/powerpoint/2010/main" val="1523552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6396" y="431212"/>
            <a:ext cx="2565228" cy="1906317"/>
          </a:xfrm>
        </p:spPr>
        <p:txBody>
          <a:bodyPr>
            <a:normAutofit/>
          </a:bodyPr>
          <a:lstStyle/>
          <a:p>
            <a:r>
              <a:rPr lang="en-US" sz="2400" b="1"/>
              <a:t>Unity of Design</a:t>
            </a:r>
            <a:endParaRPr lang="en-US" sz="2400"/>
          </a:p>
        </p:txBody>
      </p:sp>
      <p:sp>
        <p:nvSpPr>
          <p:cNvPr id="3" name="Content Placeholder 2"/>
          <p:cNvSpPr>
            <a:spLocks noGrp="1"/>
          </p:cNvSpPr>
          <p:nvPr>
            <p:ph idx="1"/>
          </p:nvPr>
        </p:nvSpPr>
        <p:spPr>
          <a:xfrm>
            <a:off x="934032" y="431212"/>
            <a:ext cx="4189836" cy="5409743"/>
          </a:xfrm>
        </p:spPr>
        <p:txBody>
          <a:bodyPr anchor="ctr">
            <a:normAutofit/>
          </a:bodyPr>
          <a:lstStyle/>
          <a:p>
            <a:r>
              <a:rPr lang="en-US" sz="1700"/>
              <a:t>Dryden advocated for a clear and unified design in literary works. He criticized plays that lacked coherence or meandered through various subplots without a central focus.</a:t>
            </a:r>
          </a:p>
          <a:p>
            <a:endParaRPr lang="en-US" sz="1700"/>
          </a:p>
        </p:txBody>
      </p:sp>
      <p:pic>
        <p:nvPicPr>
          <p:cNvPr id="5" name="Picture 4" descr="White puzzle with one red piece">
            <a:extLst>
              <a:ext uri="{FF2B5EF4-FFF2-40B4-BE49-F238E27FC236}">
                <a16:creationId xmlns:a16="http://schemas.microsoft.com/office/drawing/2014/main" id="{CFBBFFA2-D7CF-F6BD-8E91-3950A2B81F5C}"/>
              </a:ext>
            </a:extLst>
          </p:cNvPr>
          <p:cNvPicPr>
            <a:picLocks noChangeAspect="1"/>
          </p:cNvPicPr>
          <p:nvPr/>
        </p:nvPicPr>
        <p:blipFill rotWithShape="1">
          <a:blip r:embed="rId2"/>
          <a:srcRect l="28734" r="27127" b="-3"/>
          <a:stretch/>
        </p:blipFill>
        <p:spPr>
          <a:xfrm>
            <a:off x="5935287" y="2768743"/>
            <a:ext cx="3208713" cy="4089258"/>
          </a:xfrm>
          <a:prstGeom prst="rect">
            <a:avLst/>
          </a:prstGeom>
        </p:spPr>
      </p:pic>
    </p:spTree>
    <p:extLst>
      <p:ext uri="{BB962C8B-B14F-4D97-AF65-F5344CB8AC3E}">
        <p14:creationId xmlns:p14="http://schemas.microsoft.com/office/powerpoint/2010/main" val="3857733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6396" y="431212"/>
            <a:ext cx="2565228" cy="1906317"/>
          </a:xfrm>
        </p:spPr>
        <p:txBody>
          <a:bodyPr>
            <a:normAutofit/>
          </a:bodyPr>
          <a:lstStyle/>
          <a:p>
            <a:r>
              <a:rPr lang="en-US" sz="2400" b="1"/>
              <a:t>Satire and Critique</a:t>
            </a:r>
            <a:endParaRPr lang="en-US" sz="2400"/>
          </a:p>
        </p:txBody>
      </p:sp>
      <p:sp>
        <p:nvSpPr>
          <p:cNvPr id="3" name="Content Placeholder 2"/>
          <p:cNvSpPr>
            <a:spLocks noGrp="1"/>
          </p:cNvSpPr>
          <p:nvPr>
            <p:ph idx="1"/>
          </p:nvPr>
        </p:nvSpPr>
        <p:spPr>
          <a:xfrm>
            <a:off x="934032" y="431212"/>
            <a:ext cx="4189836" cy="5409743"/>
          </a:xfrm>
        </p:spPr>
        <p:txBody>
          <a:bodyPr anchor="ctr">
            <a:normAutofit/>
          </a:bodyPr>
          <a:lstStyle/>
          <a:p>
            <a:r>
              <a:rPr lang="en-US" sz="1700" dirty="0"/>
              <a:t>Dryden was known for his satirical works, and he used satire as a means of social and political critique. His criticism often targeted contemporary writers and social customs, seeking to provoke reflection and change.</a:t>
            </a:r>
          </a:p>
          <a:p>
            <a:pPr marL="0" indent="0">
              <a:buNone/>
            </a:pPr>
            <a:endParaRPr lang="en-US" sz="1700" dirty="0"/>
          </a:p>
        </p:txBody>
      </p:sp>
      <p:pic>
        <p:nvPicPr>
          <p:cNvPr id="5" name="Picture 4" descr="One in a crowd">
            <a:extLst>
              <a:ext uri="{FF2B5EF4-FFF2-40B4-BE49-F238E27FC236}">
                <a16:creationId xmlns:a16="http://schemas.microsoft.com/office/drawing/2014/main" id="{AB2D5026-3B89-D143-2B07-18FD217CA7B2}"/>
              </a:ext>
            </a:extLst>
          </p:cNvPr>
          <p:cNvPicPr>
            <a:picLocks noChangeAspect="1"/>
          </p:cNvPicPr>
          <p:nvPr/>
        </p:nvPicPr>
        <p:blipFill rotWithShape="1">
          <a:blip r:embed="rId2"/>
          <a:srcRect l="24670" r="16481" b="1"/>
          <a:stretch/>
        </p:blipFill>
        <p:spPr>
          <a:xfrm>
            <a:off x="5935287" y="2768743"/>
            <a:ext cx="3208713" cy="4089258"/>
          </a:xfrm>
          <a:prstGeom prst="rect">
            <a:avLst/>
          </a:prstGeom>
        </p:spPr>
      </p:pic>
    </p:spTree>
    <p:extLst>
      <p:ext uri="{BB962C8B-B14F-4D97-AF65-F5344CB8AC3E}">
        <p14:creationId xmlns:p14="http://schemas.microsoft.com/office/powerpoint/2010/main" val="786956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5125" y="1153572"/>
            <a:ext cx="2400300" cy="4461163"/>
          </a:xfrm>
        </p:spPr>
        <p:txBody>
          <a:bodyPr>
            <a:normAutofit/>
          </a:bodyPr>
          <a:lstStyle/>
          <a:p>
            <a:r>
              <a:rPr lang="en-US" sz="3700" b="1">
                <a:solidFill>
                  <a:srgbClr val="FFFFFF"/>
                </a:solidFill>
              </a:rPr>
              <a:t>Conclusion</a:t>
            </a:r>
            <a:endParaRPr lang="en-US" sz="3700">
              <a:solidFill>
                <a:srgbClr val="FFFFFF"/>
              </a:solidFill>
            </a:endParaRPr>
          </a:p>
        </p:txBody>
      </p:sp>
      <p:sp>
        <p:nvSpPr>
          <p:cNvPr id="3" name="Content Placeholder 2"/>
          <p:cNvSpPr>
            <a:spLocks noGrp="1"/>
          </p:cNvSpPr>
          <p:nvPr>
            <p:ph idx="1"/>
          </p:nvPr>
        </p:nvSpPr>
        <p:spPr>
          <a:xfrm>
            <a:off x="3335481" y="591344"/>
            <a:ext cx="5179868" cy="5585619"/>
          </a:xfrm>
        </p:spPr>
        <p:txBody>
          <a:bodyPr anchor="ctr">
            <a:normAutofit/>
          </a:bodyPr>
          <a:lstStyle/>
          <a:p>
            <a:pPr>
              <a:lnSpc>
                <a:spcPct val="90000"/>
              </a:lnSpc>
            </a:pPr>
            <a:r>
              <a:rPr lang="en-US" sz="2700"/>
              <a:t>John Dryden's literary criticism, particularly his advocacy for neoclassical principles, his appreciation of Shakespeare, and his focus on verisimilitude and decorum, had a lasting impact on English literature and drama. His essays and prefaces contributed to the development of literary theory during the Restoration period and influenced subsequent generations of writers and critics.</a:t>
            </a:r>
          </a:p>
          <a:p>
            <a:pPr>
              <a:lnSpc>
                <a:spcPct val="90000"/>
              </a:lnSpc>
            </a:pPr>
            <a:endParaRPr lang="en-US" sz="2700"/>
          </a:p>
        </p:txBody>
      </p:sp>
    </p:spTree>
    <p:extLst>
      <p:ext uri="{BB962C8B-B14F-4D97-AF65-F5344CB8AC3E}">
        <p14:creationId xmlns:p14="http://schemas.microsoft.com/office/powerpoint/2010/main" val="3761049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DC2D46B-95FB-E164-4744-D4286210DFAD}"/>
              </a:ext>
            </a:extLst>
          </p:cNvPr>
          <p:cNvPicPr>
            <a:picLocks noChangeAspect="1"/>
          </p:cNvPicPr>
          <p:nvPr/>
        </p:nvPicPr>
        <p:blipFill rotWithShape="1">
          <a:blip r:embed="rId2">
            <a:alphaModFix amt="45000"/>
          </a:blip>
          <a:srcRect r="10354" b="-2"/>
          <a:stretch/>
        </p:blipFill>
        <p:spPr>
          <a:xfrm>
            <a:off x="20" y="-1"/>
            <a:ext cx="9141694" cy="6858000"/>
          </a:xfrm>
          <a:prstGeom prst="rect">
            <a:avLst/>
          </a:prstGeom>
        </p:spPr>
      </p:pic>
      <p:sp>
        <p:nvSpPr>
          <p:cNvPr id="4" name="Title 3">
            <a:extLst>
              <a:ext uri="{FF2B5EF4-FFF2-40B4-BE49-F238E27FC236}">
                <a16:creationId xmlns:a16="http://schemas.microsoft.com/office/drawing/2014/main" id="{A4CD7EBD-E9C9-1B82-D395-F48F9AA35D7C}"/>
              </a:ext>
            </a:extLst>
          </p:cNvPr>
          <p:cNvSpPr>
            <a:spLocks noGrp="1"/>
          </p:cNvSpPr>
          <p:nvPr>
            <p:ph type="ctrTitle"/>
          </p:nvPr>
        </p:nvSpPr>
        <p:spPr>
          <a:xfrm>
            <a:off x="482600" y="643467"/>
            <a:ext cx="5373505" cy="5571066"/>
          </a:xfrm>
        </p:spPr>
        <p:txBody>
          <a:bodyPr>
            <a:normAutofit/>
          </a:bodyPr>
          <a:lstStyle/>
          <a:p>
            <a:r>
              <a:rPr lang="en-GB" sz="5700" dirty="0">
                <a:solidFill>
                  <a:schemeClr val="tx1"/>
                </a:solidFill>
              </a:rPr>
              <a:t>Thank you!</a:t>
            </a:r>
            <a:endParaRPr lang="en-IN" sz="5700" dirty="0">
              <a:solidFill>
                <a:schemeClr val="tx1"/>
              </a:solidFill>
            </a:endParaRPr>
          </a:p>
        </p:txBody>
      </p:sp>
      <p:sp>
        <p:nvSpPr>
          <p:cNvPr id="5" name="Subtitle 4">
            <a:extLst>
              <a:ext uri="{FF2B5EF4-FFF2-40B4-BE49-F238E27FC236}">
                <a16:creationId xmlns:a16="http://schemas.microsoft.com/office/drawing/2014/main" id="{E4EE1CC5-8B36-9592-D632-B970F54BF9F3}"/>
              </a:ext>
            </a:extLst>
          </p:cNvPr>
          <p:cNvSpPr>
            <a:spLocks noGrp="1"/>
          </p:cNvSpPr>
          <p:nvPr>
            <p:ph type="subTitle" idx="1"/>
          </p:nvPr>
        </p:nvSpPr>
        <p:spPr>
          <a:xfrm>
            <a:off x="6338706" y="643467"/>
            <a:ext cx="2322694" cy="5571066"/>
          </a:xfrm>
        </p:spPr>
        <p:txBody>
          <a:bodyPr>
            <a:normAutofit/>
          </a:bodyPr>
          <a:lstStyle/>
          <a:p>
            <a:endParaRPr lang="en-IN" sz="1700">
              <a:solidFill>
                <a:schemeClr val="tx1"/>
              </a:solidFill>
            </a:endParaRPr>
          </a:p>
        </p:txBody>
      </p:sp>
      <p:cxnSp>
        <p:nvCxnSpPr>
          <p:cNvPr id="13" name="Straight Connector 12">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4703"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0345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70784CE-9DD4-4C2D-88B9-D219730A4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55" y="0"/>
            <a:ext cx="9141545"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943600" y="640080"/>
            <a:ext cx="4720267" cy="3652405"/>
          </a:xfrm>
        </p:spPr>
        <p:txBody>
          <a:bodyPr anchor="b">
            <a:normAutofit/>
          </a:bodyPr>
          <a:lstStyle/>
          <a:p>
            <a:pPr algn="l"/>
            <a:r>
              <a:rPr lang="en-US" sz="3800" b="1">
                <a:solidFill>
                  <a:schemeClr val="tx1">
                    <a:lumMod val="85000"/>
                    <a:lumOff val="15000"/>
                  </a:schemeClr>
                </a:solidFill>
              </a:rPr>
              <a:t>John Dryden</a:t>
            </a:r>
            <a:br>
              <a:rPr lang="en-US" sz="3800">
                <a:solidFill>
                  <a:schemeClr val="tx1">
                    <a:lumMod val="85000"/>
                    <a:lumOff val="15000"/>
                  </a:schemeClr>
                </a:solidFill>
              </a:rPr>
            </a:br>
            <a:endParaRPr lang="en-US" sz="3800">
              <a:solidFill>
                <a:schemeClr val="tx1">
                  <a:lumMod val="85000"/>
                  <a:lumOff val="15000"/>
                </a:schemeClr>
              </a:solidFill>
            </a:endParaRPr>
          </a:p>
        </p:txBody>
      </p:sp>
      <p:sp>
        <p:nvSpPr>
          <p:cNvPr id="3" name="Subtitle 2"/>
          <p:cNvSpPr>
            <a:spLocks noGrp="1"/>
          </p:cNvSpPr>
          <p:nvPr>
            <p:ph type="subTitle" idx="1"/>
          </p:nvPr>
        </p:nvSpPr>
        <p:spPr>
          <a:xfrm>
            <a:off x="3953643" y="4460708"/>
            <a:ext cx="4710224" cy="1753175"/>
          </a:xfrm>
        </p:spPr>
        <p:txBody>
          <a:bodyPr anchor="t">
            <a:normAutofit/>
          </a:bodyPr>
          <a:lstStyle/>
          <a:p>
            <a:pPr>
              <a:lnSpc>
                <a:spcPct val="90000"/>
              </a:lnSpc>
            </a:pPr>
            <a:r>
              <a:rPr lang="en-US" sz="1400" b="1">
                <a:solidFill>
                  <a:schemeClr val="tx1">
                    <a:lumMod val="85000"/>
                    <a:lumOff val="15000"/>
                  </a:schemeClr>
                </a:solidFill>
              </a:rPr>
              <a:t>Early Life and Literary Work: </a:t>
            </a:r>
            <a:r>
              <a:rPr lang="en-US" sz="1400">
                <a:solidFill>
                  <a:schemeClr val="tx1">
                    <a:lumMod val="85000"/>
                    <a:lumOff val="15000"/>
                  </a:schemeClr>
                </a:solidFill>
              </a:rPr>
              <a:t>John Dryden, an influential English poet, playwright, and literary critic, lived from 1631 to 1700.  John Dryden was born on August 9, 1631, in Aldwincle, Northamptonshire, England. He was raised in a Puritan family, and his father died when he was young. Dryden received his early education at Westminster School and later attended Trinity College, Cambridge, where he studied under the guidance of renowned scholars.</a:t>
            </a:r>
          </a:p>
        </p:txBody>
      </p:sp>
      <p:pic>
        <p:nvPicPr>
          <p:cNvPr id="5" name="Picture 4">
            <a:extLst>
              <a:ext uri="{FF2B5EF4-FFF2-40B4-BE49-F238E27FC236}">
                <a16:creationId xmlns:a16="http://schemas.microsoft.com/office/drawing/2014/main" id="{F543E19F-24CF-130E-710F-C9D90F0F26AF}"/>
              </a:ext>
            </a:extLst>
          </p:cNvPr>
          <p:cNvPicPr>
            <a:picLocks noChangeAspect="1"/>
          </p:cNvPicPr>
          <p:nvPr/>
        </p:nvPicPr>
        <p:blipFill rotWithShape="1">
          <a:blip r:embed="rId2"/>
          <a:srcRect l="34771" r="35666" b="-1"/>
          <a:stretch/>
        </p:blipFill>
        <p:spPr>
          <a:xfrm>
            <a:off x="733646" y="620720"/>
            <a:ext cx="2479162" cy="5597733"/>
          </a:xfrm>
          <a:prstGeom prst="rect">
            <a:avLst/>
          </a:prstGeom>
        </p:spPr>
      </p:pic>
      <p:cxnSp>
        <p:nvCxnSpPr>
          <p:cNvPr id="12" name="Straight Connector 11">
            <a:extLst>
              <a:ext uri="{FF2B5EF4-FFF2-40B4-BE49-F238E27FC236}">
                <a16:creationId xmlns:a16="http://schemas.microsoft.com/office/drawing/2014/main" id="{640A410A-1838-4131-95A6-2BE4F8D412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2230" y="4388141"/>
            <a:ext cx="43891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52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73321" y="329184"/>
            <a:ext cx="4688333" cy="1783080"/>
          </a:xfrm>
        </p:spPr>
        <p:txBody>
          <a:bodyPr anchor="b">
            <a:normAutofit/>
          </a:bodyPr>
          <a:lstStyle/>
          <a:p>
            <a:r>
              <a:rPr lang="en-US" sz="4700" b="1"/>
              <a:t>Literary Work</a:t>
            </a:r>
            <a:endParaRPr lang="en-US" sz="4700"/>
          </a:p>
        </p:txBody>
      </p:sp>
      <p:sp>
        <p:nvSpPr>
          <p:cNvPr id="3" name="Content Placeholder 2"/>
          <p:cNvSpPr>
            <a:spLocks noGrp="1"/>
          </p:cNvSpPr>
          <p:nvPr>
            <p:ph idx="1"/>
          </p:nvPr>
        </p:nvSpPr>
        <p:spPr>
          <a:xfrm>
            <a:off x="3973321" y="2706624"/>
            <a:ext cx="4688333" cy="3483864"/>
          </a:xfrm>
        </p:spPr>
        <p:txBody>
          <a:bodyPr>
            <a:normAutofit/>
          </a:bodyPr>
          <a:lstStyle/>
          <a:p>
            <a:pPr>
              <a:lnSpc>
                <a:spcPct val="90000"/>
              </a:lnSpc>
            </a:pPr>
            <a:r>
              <a:rPr lang="en-US" sz="1900"/>
              <a:t>Dryden is considered one of the most significant literary figures of the Restoration period (late 17th century).</a:t>
            </a:r>
            <a:r>
              <a:rPr lang="en-US" sz="1900" b="1"/>
              <a:t> </a:t>
            </a:r>
            <a:r>
              <a:rPr lang="en-US" sz="1900"/>
              <a:t> His first major literary success came with the poem "Heroic Stanzas" (1659), a eulogy on the death of Oliver Cromwell.</a:t>
            </a:r>
            <a:r>
              <a:rPr lang="en-US" sz="1900" b="1"/>
              <a:t> </a:t>
            </a:r>
            <a:r>
              <a:rPr lang="en-US" sz="1900"/>
              <a:t> In the early years of his career, Dryden wrote various poems, including satires, epistles, and heroic couplets.   He was also involved in writing plays, contributing to the development of the Restoration comedy and heroic drama.</a:t>
            </a:r>
          </a:p>
          <a:p>
            <a:pPr>
              <a:lnSpc>
                <a:spcPct val="90000"/>
              </a:lnSpc>
            </a:pPr>
            <a:endParaRPr lang="en-US" sz="1900"/>
          </a:p>
          <a:p>
            <a:pPr>
              <a:lnSpc>
                <a:spcPct val="90000"/>
              </a:lnSpc>
            </a:pPr>
            <a:endParaRPr lang="en-US" sz="1900"/>
          </a:p>
        </p:txBody>
      </p:sp>
      <p:pic>
        <p:nvPicPr>
          <p:cNvPr id="5" name="Picture 4" descr="Graph on document with pen">
            <a:extLst>
              <a:ext uri="{FF2B5EF4-FFF2-40B4-BE49-F238E27FC236}">
                <a16:creationId xmlns:a16="http://schemas.microsoft.com/office/drawing/2014/main" id="{95FAC387-5757-ED1E-0CCB-BCACEE6E5AE6}"/>
              </a:ext>
            </a:extLst>
          </p:cNvPr>
          <p:cNvPicPr>
            <a:picLocks noChangeAspect="1"/>
          </p:cNvPicPr>
          <p:nvPr/>
        </p:nvPicPr>
        <p:blipFill rotWithShape="1">
          <a:blip r:embed="rId2"/>
          <a:srcRect l="39862" r="26140"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4274942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73321" y="329184"/>
            <a:ext cx="4688333" cy="1783080"/>
          </a:xfrm>
        </p:spPr>
        <p:txBody>
          <a:bodyPr anchor="b">
            <a:normAutofit/>
          </a:bodyPr>
          <a:lstStyle/>
          <a:p>
            <a:r>
              <a:rPr lang="en-US" sz="4700" b="1"/>
              <a:t>Notable Works</a:t>
            </a:r>
            <a:endParaRPr lang="en-US" sz="4700"/>
          </a:p>
        </p:txBody>
      </p:sp>
      <p:sp>
        <p:nvSpPr>
          <p:cNvPr id="3" name="Content Placeholder 2"/>
          <p:cNvSpPr>
            <a:spLocks noGrp="1"/>
          </p:cNvSpPr>
          <p:nvPr>
            <p:ph idx="1"/>
          </p:nvPr>
        </p:nvSpPr>
        <p:spPr>
          <a:xfrm>
            <a:off x="3973321" y="2706624"/>
            <a:ext cx="4688333" cy="3483864"/>
          </a:xfrm>
        </p:spPr>
        <p:txBody>
          <a:bodyPr>
            <a:normAutofit/>
          </a:bodyPr>
          <a:lstStyle/>
          <a:p>
            <a:pPr>
              <a:lnSpc>
                <a:spcPct val="90000"/>
              </a:lnSpc>
            </a:pPr>
            <a:r>
              <a:rPr lang="en-US" sz="1500"/>
              <a:t>"Annus Mirabilis" (1667): A historical poem that celebrated the events of the year 1666, including the Great Fire of London and the English victory over the Dutch in the Second Anglo-Dutch War.</a:t>
            </a:r>
          </a:p>
          <a:p>
            <a:pPr lvl="0">
              <a:lnSpc>
                <a:spcPct val="90000"/>
              </a:lnSpc>
            </a:pPr>
            <a:r>
              <a:rPr lang="en-US" sz="1500"/>
              <a:t> "Absalom and Achitophel" (1681): A satirical poem that allegorically addresses the Exclusion Crisis, a political conflict over the succession to the English throne.</a:t>
            </a:r>
          </a:p>
          <a:p>
            <a:pPr lvl="0">
              <a:lnSpc>
                <a:spcPct val="90000"/>
              </a:lnSpc>
            </a:pPr>
            <a:r>
              <a:rPr lang="en-US" sz="1500"/>
              <a:t>  "Mac Flecknoe" (1682): A satirical mock-heroic poem that lampoons another poet, Thomas Shadwell, and his literary works.</a:t>
            </a:r>
          </a:p>
          <a:p>
            <a:pPr lvl="0">
              <a:lnSpc>
                <a:spcPct val="90000"/>
              </a:lnSpc>
            </a:pPr>
            <a:r>
              <a:rPr lang="en-US" sz="1500"/>
              <a:t> "All for Love" (1678): A tragedy based on the story of Antony and Cleopatra, showcasing Dryden's mastery of blank verse and dramatic expression.</a:t>
            </a:r>
          </a:p>
          <a:p>
            <a:pPr>
              <a:lnSpc>
                <a:spcPct val="90000"/>
              </a:lnSpc>
            </a:pPr>
            <a:endParaRPr lang="en-US" sz="1500"/>
          </a:p>
        </p:txBody>
      </p:sp>
      <p:pic>
        <p:nvPicPr>
          <p:cNvPr id="5" name="Picture 4" descr="Checkmate in a chess game">
            <a:extLst>
              <a:ext uri="{FF2B5EF4-FFF2-40B4-BE49-F238E27FC236}">
                <a16:creationId xmlns:a16="http://schemas.microsoft.com/office/drawing/2014/main" id="{1BB0BA72-4103-87FE-B7C8-07C9D45F537A}"/>
              </a:ext>
            </a:extLst>
          </p:cNvPr>
          <p:cNvPicPr>
            <a:picLocks noChangeAspect="1"/>
          </p:cNvPicPr>
          <p:nvPr/>
        </p:nvPicPr>
        <p:blipFill rotWithShape="1">
          <a:blip r:embed="rId2"/>
          <a:srcRect l="29453" r="31966"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02454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73321" y="329184"/>
            <a:ext cx="4688333" cy="1783080"/>
          </a:xfrm>
        </p:spPr>
        <p:txBody>
          <a:bodyPr anchor="b">
            <a:normAutofit/>
          </a:bodyPr>
          <a:lstStyle/>
          <a:p>
            <a:r>
              <a:rPr lang="en-US" sz="4700" b="1"/>
              <a:t>Literary Criticism</a:t>
            </a:r>
            <a:endParaRPr lang="en-US" sz="4700"/>
          </a:p>
        </p:txBody>
      </p:sp>
      <p:sp>
        <p:nvSpPr>
          <p:cNvPr id="3" name="Content Placeholder 2"/>
          <p:cNvSpPr>
            <a:spLocks noGrp="1"/>
          </p:cNvSpPr>
          <p:nvPr>
            <p:ph idx="1"/>
          </p:nvPr>
        </p:nvSpPr>
        <p:spPr>
          <a:xfrm>
            <a:off x="3973321" y="2706624"/>
            <a:ext cx="4688333" cy="3483864"/>
          </a:xfrm>
        </p:spPr>
        <p:txBody>
          <a:bodyPr>
            <a:normAutofit/>
          </a:bodyPr>
          <a:lstStyle/>
          <a:p>
            <a:pPr>
              <a:lnSpc>
                <a:spcPct val="90000"/>
              </a:lnSpc>
            </a:pPr>
            <a:r>
              <a:rPr lang="en-US" sz="1900"/>
              <a:t>Dryden was an influential literary critic and essayist. His critical essays were often written in the form of prefaces to his own works or those of other authors.   He defended and popularized the use of heroic couplets in English poetry, which became a dominant verse form in the 18th century. In his essay "An Essay of Dramatic Poesie" (1668), Dryden presents a lively discussion about the merits of various dramatic forms and defends the value of English drama against French neoclassical ideals.</a:t>
            </a:r>
          </a:p>
          <a:p>
            <a:pPr>
              <a:lnSpc>
                <a:spcPct val="90000"/>
              </a:lnSpc>
            </a:pPr>
            <a:endParaRPr lang="en-US" sz="1900"/>
          </a:p>
        </p:txBody>
      </p:sp>
      <p:pic>
        <p:nvPicPr>
          <p:cNvPr id="5" name="Picture 4" descr="Abstract blurred public library with bookshelves">
            <a:extLst>
              <a:ext uri="{FF2B5EF4-FFF2-40B4-BE49-F238E27FC236}">
                <a16:creationId xmlns:a16="http://schemas.microsoft.com/office/drawing/2014/main" id="{19DCF092-DF16-54E0-32F0-1A497FB61FC4}"/>
              </a:ext>
            </a:extLst>
          </p:cNvPr>
          <p:cNvPicPr>
            <a:picLocks noChangeAspect="1"/>
          </p:cNvPicPr>
          <p:nvPr/>
        </p:nvPicPr>
        <p:blipFill rotWithShape="1">
          <a:blip r:embed="rId2"/>
          <a:srcRect l="21831" r="44171"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519408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22131" y="552160"/>
            <a:ext cx="4385836" cy="1046671"/>
          </a:xfrm>
        </p:spPr>
        <p:txBody>
          <a:bodyPr>
            <a:normAutofit/>
          </a:bodyPr>
          <a:lstStyle/>
          <a:p>
            <a:r>
              <a:rPr lang="en-US" sz="2400" b="1"/>
              <a:t>Poet Laureate and Later Life</a:t>
            </a:r>
            <a:endParaRPr lang="en-US" sz="2400"/>
          </a:p>
        </p:txBody>
      </p:sp>
      <p:sp>
        <p:nvSpPr>
          <p:cNvPr id="3" name="Content Placeholder 2"/>
          <p:cNvSpPr>
            <a:spLocks noGrp="1"/>
          </p:cNvSpPr>
          <p:nvPr>
            <p:ph idx="1"/>
          </p:nvPr>
        </p:nvSpPr>
        <p:spPr>
          <a:xfrm>
            <a:off x="3922132" y="2551558"/>
            <a:ext cx="4385835" cy="3347879"/>
          </a:xfrm>
        </p:spPr>
        <p:txBody>
          <a:bodyPr anchor="ctr">
            <a:normAutofit/>
          </a:bodyPr>
          <a:lstStyle/>
          <a:p>
            <a:r>
              <a:rPr lang="en-US" sz="1700"/>
              <a:t>Dryden was appointed as the Poet Laureate of England in 1668, a position he held until his death in 1700.  During the Glorious Revolution of 1688, Dryden's loyalty to the Stuart monarchy led to a decline in his political influence and financial struggles.  He continued to write poetry, translations, and literary criticism throughout his later life.</a:t>
            </a:r>
          </a:p>
          <a:p>
            <a:endParaRPr lang="en-US" sz="1700"/>
          </a:p>
        </p:txBody>
      </p:sp>
      <p:pic>
        <p:nvPicPr>
          <p:cNvPr id="5" name="Picture 4" descr="Open book">
            <a:extLst>
              <a:ext uri="{FF2B5EF4-FFF2-40B4-BE49-F238E27FC236}">
                <a16:creationId xmlns:a16="http://schemas.microsoft.com/office/drawing/2014/main" id="{AC242D6E-08FD-2A9D-6A70-080DCFFC4F37}"/>
              </a:ext>
            </a:extLst>
          </p:cNvPr>
          <p:cNvPicPr>
            <a:picLocks noChangeAspect="1"/>
          </p:cNvPicPr>
          <p:nvPr/>
        </p:nvPicPr>
        <p:blipFill rotWithShape="1">
          <a:blip r:embed="rId2"/>
          <a:srcRect l="33828" r="35133" b="-1"/>
          <a:stretch/>
        </p:blipFill>
        <p:spPr>
          <a:xfrm>
            <a:off x="-9488" y="10"/>
            <a:ext cx="3188969" cy="6857991"/>
          </a:xfrm>
          <a:prstGeom prst="rect">
            <a:avLst/>
          </a:prstGeom>
        </p:spPr>
      </p:pic>
    </p:spTree>
    <p:extLst>
      <p:ext uri="{BB962C8B-B14F-4D97-AF65-F5344CB8AC3E}">
        <p14:creationId xmlns:p14="http://schemas.microsoft.com/office/powerpoint/2010/main" val="2553486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22131" y="552160"/>
            <a:ext cx="4385836" cy="1046671"/>
          </a:xfrm>
        </p:spPr>
        <p:txBody>
          <a:bodyPr>
            <a:normAutofit/>
          </a:bodyPr>
          <a:lstStyle/>
          <a:p>
            <a:r>
              <a:rPr lang="en-US" sz="2400" b="1"/>
              <a:t>Legacy</a:t>
            </a:r>
            <a:endParaRPr lang="en-US" sz="2400"/>
          </a:p>
        </p:txBody>
      </p:sp>
      <p:sp>
        <p:nvSpPr>
          <p:cNvPr id="3" name="Content Placeholder 2"/>
          <p:cNvSpPr>
            <a:spLocks noGrp="1"/>
          </p:cNvSpPr>
          <p:nvPr>
            <p:ph idx="1"/>
          </p:nvPr>
        </p:nvSpPr>
        <p:spPr>
          <a:xfrm>
            <a:off x="3922132" y="2551558"/>
            <a:ext cx="4385835" cy="3347879"/>
          </a:xfrm>
        </p:spPr>
        <p:txBody>
          <a:bodyPr anchor="ctr">
            <a:normAutofit/>
          </a:bodyPr>
          <a:lstStyle/>
          <a:p>
            <a:pPr>
              <a:lnSpc>
                <a:spcPct val="90000"/>
              </a:lnSpc>
            </a:pPr>
            <a:r>
              <a:rPr lang="en-US" sz="1400"/>
              <a:t>John Dryden's works had a profound impact on the literary landscape of his time and the following century. His contribution to English poetry, drama, and literary criticism helped shape the course of English literature during the Restoration period and beyond.    Dryden's heroic couplets and his mastery of satire and political allegory influenced many later poets, including Alexander Pope and Samuel Johnson. One of his most notable works on literary criticism is "An Essay of Dramatic Poesy," also known as "Of Dramatic Poesie," published in 1668. In this essay, Dryden engages in a lively dialogue between four characters who discuss the merits and challenges of various dramatic forms. Here are some key points from Dryden's literary criticism:</a:t>
            </a:r>
          </a:p>
          <a:p>
            <a:pPr>
              <a:lnSpc>
                <a:spcPct val="90000"/>
              </a:lnSpc>
            </a:pPr>
            <a:endParaRPr lang="en-US" sz="1400"/>
          </a:p>
        </p:txBody>
      </p:sp>
      <p:pic>
        <p:nvPicPr>
          <p:cNvPr id="15" name="Picture 4" descr="Exclamation mark on a yellow background">
            <a:extLst>
              <a:ext uri="{FF2B5EF4-FFF2-40B4-BE49-F238E27FC236}">
                <a16:creationId xmlns:a16="http://schemas.microsoft.com/office/drawing/2014/main" id="{FDCDB82E-9C8F-7992-B859-0D73C438E473}"/>
              </a:ext>
            </a:extLst>
          </p:cNvPr>
          <p:cNvPicPr>
            <a:picLocks noChangeAspect="1"/>
          </p:cNvPicPr>
          <p:nvPr/>
        </p:nvPicPr>
        <p:blipFill rotWithShape="1">
          <a:blip r:embed="rId2"/>
          <a:srcRect l="39021" r="26104"/>
          <a:stretch/>
        </p:blipFill>
        <p:spPr>
          <a:xfrm>
            <a:off x="-9488" y="10"/>
            <a:ext cx="3188969" cy="6857991"/>
          </a:xfrm>
          <a:prstGeom prst="rect">
            <a:avLst/>
          </a:prstGeom>
        </p:spPr>
      </p:pic>
    </p:spTree>
    <p:extLst>
      <p:ext uri="{BB962C8B-B14F-4D97-AF65-F5344CB8AC3E}">
        <p14:creationId xmlns:p14="http://schemas.microsoft.com/office/powerpoint/2010/main" val="4127307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22131" y="552160"/>
            <a:ext cx="4385836" cy="1046671"/>
          </a:xfrm>
        </p:spPr>
        <p:txBody>
          <a:bodyPr>
            <a:normAutofit/>
          </a:bodyPr>
          <a:lstStyle/>
          <a:p>
            <a:r>
              <a:rPr lang="en-US" sz="2400" b="1"/>
              <a:t>Neoclassicism and the Three Unities</a:t>
            </a:r>
            <a:endParaRPr lang="en-US" sz="2400"/>
          </a:p>
        </p:txBody>
      </p:sp>
      <p:sp>
        <p:nvSpPr>
          <p:cNvPr id="3" name="Content Placeholder 2"/>
          <p:cNvSpPr>
            <a:spLocks noGrp="1"/>
          </p:cNvSpPr>
          <p:nvPr>
            <p:ph idx="1"/>
          </p:nvPr>
        </p:nvSpPr>
        <p:spPr>
          <a:xfrm>
            <a:off x="3922132" y="2551558"/>
            <a:ext cx="4385835" cy="3347879"/>
          </a:xfrm>
        </p:spPr>
        <p:txBody>
          <a:bodyPr anchor="ctr">
            <a:normAutofit/>
          </a:bodyPr>
          <a:lstStyle/>
          <a:p>
            <a:r>
              <a:rPr lang="en-US" sz="1700"/>
              <a:t>Dryden was a proponent of Neoclassical principles, which emphasized adherence to the rules of Aristotle's Poetics. He advocated for the unity of action, time, and place in drama, believing that plays should have a single, coherent plot, take place within a 24-hour period, and occur in a single location.</a:t>
            </a:r>
          </a:p>
          <a:p>
            <a:endParaRPr lang="en-US" sz="1700"/>
          </a:p>
        </p:txBody>
      </p:sp>
      <p:pic>
        <p:nvPicPr>
          <p:cNvPr id="5" name="Picture 4" descr="White pillars">
            <a:extLst>
              <a:ext uri="{FF2B5EF4-FFF2-40B4-BE49-F238E27FC236}">
                <a16:creationId xmlns:a16="http://schemas.microsoft.com/office/drawing/2014/main" id="{E21B9481-1FF1-5AFC-B937-148676729F84}"/>
              </a:ext>
            </a:extLst>
          </p:cNvPr>
          <p:cNvPicPr>
            <a:picLocks noChangeAspect="1"/>
          </p:cNvPicPr>
          <p:nvPr/>
        </p:nvPicPr>
        <p:blipFill rotWithShape="1">
          <a:blip r:embed="rId2"/>
          <a:srcRect l="38713" r="30247" b="-1"/>
          <a:stretch/>
        </p:blipFill>
        <p:spPr>
          <a:xfrm>
            <a:off x="-9488" y="10"/>
            <a:ext cx="3188969" cy="6857991"/>
          </a:xfrm>
          <a:prstGeom prst="rect">
            <a:avLst/>
          </a:prstGeom>
        </p:spPr>
      </p:pic>
    </p:spTree>
    <p:extLst>
      <p:ext uri="{BB962C8B-B14F-4D97-AF65-F5344CB8AC3E}">
        <p14:creationId xmlns:p14="http://schemas.microsoft.com/office/powerpoint/2010/main" val="475599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8431" y="669235"/>
            <a:ext cx="7627137" cy="1470991"/>
          </a:xfrm>
        </p:spPr>
        <p:txBody>
          <a:bodyPr>
            <a:normAutofit/>
          </a:bodyPr>
          <a:lstStyle/>
          <a:p>
            <a:r>
              <a:rPr lang="en-US" sz="2400" b="1"/>
              <a:t>Verisimilitude and Decorum</a:t>
            </a:r>
            <a:endParaRPr lang="en-US" sz="2400"/>
          </a:p>
        </p:txBody>
      </p:sp>
      <p:sp>
        <p:nvSpPr>
          <p:cNvPr id="3" name="Content Placeholder 2"/>
          <p:cNvSpPr>
            <a:spLocks noGrp="1"/>
          </p:cNvSpPr>
          <p:nvPr>
            <p:ph idx="1"/>
          </p:nvPr>
        </p:nvSpPr>
        <p:spPr>
          <a:xfrm>
            <a:off x="850941" y="3419062"/>
            <a:ext cx="4385835" cy="2407489"/>
          </a:xfrm>
        </p:spPr>
        <p:txBody>
          <a:bodyPr anchor="ctr">
            <a:normAutofit/>
          </a:bodyPr>
          <a:lstStyle/>
          <a:p>
            <a:r>
              <a:rPr lang="en-US" sz="1700"/>
              <a:t>Dryden stressed the importance of verisimilitude, or the appearance of truth, in drama. He believed that characters and actions should be consistent and plausible, adhering to the principles of decorum, where characters' behavior should align with their social status and context.</a:t>
            </a:r>
          </a:p>
          <a:p>
            <a:endParaRPr lang="en-US" sz="1700"/>
          </a:p>
        </p:txBody>
      </p:sp>
      <p:pic>
        <p:nvPicPr>
          <p:cNvPr id="5" name="Picture 4" descr="Checkmate in a chess game">
            <a:extLst>
              <a:ext uri="{FF2B5EF4-FFF2-40B4-BE49-F238E27FC236}">
                <a16:creationId xmlns:a16="http://schemas.microsoft.com/office/drawing/2014/main" id="{802A8CF8-7C4D-60F2-B675-4784F2184B27}"/>
              </a:ext>
            </a:extLst>
          </p:cNvPr>
          <p:cNvPicPr>
            <a:picLocks noChangeAspect="1"/>
          </p:cNvPicPr>
          <p:nvPr/>
        </p:nvPicPr>
        <p:blipFill rotWithShape="1">
          <a:blip r:embed="rId2"/>
          <a:srcRect l="19963" r="22472" b="-3"/>
          <a:stretch/>
        </p:blipFill>
        <p:spPr>
          <a:xfrm>
            <a:off x="5964518" y="2674061"/>
            <a:ext cx="3179482" cy="4183940"/>
          </a:xfrm>
          <a:prstGeom prst="rect">
            <a:avLst/>
          </a:prstGeom>
        </p:spPr>
      </p:pic>
    </p:spTree>
    <p:extLst>
      <p:ext uri="{BB962C8B-B14F-4D97-AF65-F5344CB8AC3E}">
        <p14:creationId xmlns:p14="http://schemas.microsoft.com/office/powerpoint/2010/main" val="35562130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46</TotalTime>
  <Words>1040</Words>
  <Application>Microsoft Office PowerPoint</Application>
  <PresentationFormat>On-screen Show (4:3)</PresentationFormat>
  <Paragraphs>38</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Tw Cen MT</vt:lpstr>
      <vt:lpstr>Tw Cen MT Condensed</vt:lpstr>
      <vt:lpstr>Wingdings 3</vt:lpstr>
      <vt:lpstr>Integral</vt:lpstr>
      <vt:lpstr>Literary Criticism  (BA-TY)</vt:lpstr>
      <vt:lpstr>John Dryden </vt:lpstr>
      <vt:lpstr>Literary Work</vt:lpstr>
      <vt:lpstr>Notable Works</vt:lpstr>
      <vt:lpstr>Literary Criticism</vt:lpstr>
      <vt:lpstr>Poet Laureate and Later Life</vt:lpstr>
      <vt:lpstr>Legacy</vt:lpstr>
      <vt:lpstr>Neoclassicism and the Three Unities</vt:lpstr>
      <vt:lpstr>Verisimilitude and Decorum</vt:lpstr>
      <vt:lpstr>Judgment and Taste</vt:lpstr>
      <vt:lpstr>Comparative Analysis</vt:lpstr>
      <vt:lpstr>Favoring Shakespeare</vt:lpstr>
      <vt:lpstr>The Role of the Poet and Playwright</vt:lpstr>
      <vt:lpstr>Unity of Design</vt:lpstr>
      <vt:lpstr>Satire and Critique</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kishore nakhate</dc:creator>
  <cp:lastModifiedBy>meghana joshi</cp:lastModifiedBy>
  <cp:revision>5</cp:revision>
  <dcterms:created xsi:type="dcterms:W3CDTF">2023-08-03T12:27:45Z</dcterms:created>
  <dcterms:modified xsi:type="dcterms:W3CDTF">2023-08-03T14:16:27Z</dcterms:modified>
</cp:coreProperties>
</file>